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1"/>
  </p:handoutMasterIdLst>
  <p:sldIdLst>
    <p:sldId id="256" r:id="rId2"/>
    <p:sldId id="257" r:id="rId3"/>
    <p:sldId id="262" r:id="rId4"/>
    <p:sldId id="263" r:id="rId5"/>
    <p:sldId id="264" r:id="rId6"/>
    <p:sldId id="258" r:id="rId7"/>
    <p:sldId id="265" r:id="rId8"/>
    <p:sldId id="259" r:id="rId9"/>
    <p:sldId id="261" r:id="rId10"/>
  </p:sldIdLst>
  <p:sldSz cx="12192000" cy="6858000"/>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94660"/>
  </p:normalViewPr>
  <p:slideViewPr>
    <p:cSldViewPr snapToGrid="0">
      <p:cViewPr varScale="1">
        <p:scale>
          <a:sx n="128" d="100"/>
          <a:sy n="128" d="100"/>
        </p:scale>
        <p:origin x="456" y="17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sz="quarter" idx="1"/>
          </p:nvPr>
        </p:nvSpPr>
        <p:spPr>
          <a:xfrm>
            <a:off x="3939466" y="0"/>
            <a:ext cx="3013763" cy="467072"/>
          </a:xfrm>
          <a:prstGeom prst="rect">
            <a:avLst/>
          </a:prstGeom>
        </p:spPr>
        <p:txBody>
          <a:bodyPr vert="horz" lIns="92930" tIns="46465" rIns="92930" bIns="46465" rtlCol="0"/>
          <a:lstStyle>
            <a:lvl1pPr algn="r">
              <a:defRPr sz="1200"/>
            </a:lvl1pPr>
          </a:lstStyle>
          <a:p>
            <a:fld id="{1C113FD5-8000-454A-B65A-A6228ACED257}" type="datetimeFigureOut">
              <a:rPr lang="en-US" smtClean="0"/>
              <a:t>3/22/21</a:t>
            </a:fld>
            <a:endParaRPr lang="en-US" dirty="0"/>
          </a:p>
        </p:txBody>
      </p:sp>
      <p:sp>
        <p:nvSpPr>
          <p:cNvPr id="4" name="Footer Placeholder 3"/>
          <p:cNvSpPr>
            <a:spLocks noGrp="1"/>
          </p:cNvSpPr>
          <p:nvPr>
            <p:ph type="ftr" sz="quarter" idx="2"/>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9466" y="8842030"/>
            <a:ext cx="3013763" cy="467071"/>
          </a:xfrm>
          <a:prstGeom prst="rect">
            <a:avLst/>
          </a:prstGeom>
        </p:spPr>
        <p:txBody>
          <a:bodyPr vert="horz" lIns="92930" tIns="46465" rIns="92930" bIns="46465" rtlCol="0" anchor="b"/>
          <a:lstStyle>
            <a:lvl1pPr algn="r">
              <a:defRPr sz="1200"/>
            </a:lvl1pPr>
          </a:lstStyle>
          <a:p>
            <a:fld id="{0BA9C308-3302-4850-9E7E-877D0B029A94}" type="slidenum">
              <a:rPr lang="en-US" smtClean="0"/>
              <a:t>‹#›</a:t>
            </a:fld>
            <a:endParaRPr lang="en-US" dirty="0"/>
          </a:p>
        </p:txBody>
      </p:sp>
    </p:spTree>
    <p:extLst>
      <p:ext uri="{BB962C8B-B14F-4D97-AF65-F5344CB8AC3E}">
        <p14:creationId xmlns:p14="http://schemas.microsoft.com/office/powerpoint/2010/main" val="38247619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3/22/21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3/22/21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3/22/21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3/22/21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pic>
        <p:nvPicPr>
          <p:cNvPr id="7" name="Picture 6"/>
          <p:cNvPicPr>
            <a:picLocks noChangeAspect="1"/>
          </p:cNvPicPr>
          <p:nvPr userDrawn="1"/>
        </p:nvPicPr>
        <p:blipFill>
          <a:blip r:embed="rId2"/>
          <a:stretch>
            <a:fillRect/>
          </a:stretch>
        </p:blipFill>
        <p:spPr>
          <a:xfrm>
            <a:off x="10370176" y="5375528"/>
            <a:ext cx="983624" cy="98082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a:t>3/22/21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a:t>3/22/21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a:t>3/22/21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a:t>3/22/21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a:t>3/22/21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a:t>3/22/21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a:t>3/22/21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a:t>3/22/21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eb.ccsu.edu/facultysenate/scccsuf_slc.asp" TargetMode="External"/><Relationship Id="rId2" Type="http://schemas.openxmlformats.org/officeDocument/2006/relationships/hyperlink" Target="http://web.ccsu.edu/facultysenate/files/Supporting_Documents_2011-12/Sabbatical_Leave_Guidelines_April_30_2012.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Sabbatical Leave Committee Report to the Faculty Senate</a:t>
            </a:r>
          </a:p>
        </p:txBody>
      </p:sp>
      <p:sp>
        <p:nvSpPr>
          <p:cNvPr id="3" name="Subtitle 2"/>
          <p:cNvSpPr>
            <a:spLocks noGrp="1"/>
          </p:cNvSpPr>
          <p:nvPr>
            <p:ph type="subTitle" idx="1"/>
          </p:nvPr>
        </p:nvSpPr>
        <p:spPr/>
        <p:txBody>
          <a:bodyPr>
            <a:normAutofit/>
          </a:bodyPr>
          <a:lstStyle/>
          <a:p>
            <a:r>
              <a:rPr lang="en-US" sz="3600" dirty="0"/>
              <a:t>AY-2020-2021</a:t>
            </a:r>
          </a:p>
        </p:txBody>
      </p:sp>
      <p:pic>
        <p:nvPicPr>
          <p:cNvPr id="4" name="Picture 3"/>
          <p:cNvPicPr>
            <a:picLocks noChangeAspect="1"/>
          </p:cNvPicPr>
          <p:nvPr/>
        </p:nvPicPr>
        <p:blipFill>
          <a:blip r:embed="rId2"/>
          <a:stretch>
            <a:fillRect/>
          </a:stretch>
        </p:blipFill>
        <p:spPr>
          <a:xfrm>
            <a:off x="9670888" y="4455277"/>
            <a:ext cx="2139881" cy="2133785"/>
          </a:xfrm>
          <a:prstGeom prst="rect">
            <a:avLst/>
          </a:prstGeom>
        </p:spPr>
      </p:pic>
    </p:spTree>
    <p:extLst>
      <p:ext uri="{BB962C8B-B14F-4D97-AF65-F5344CB8AC3E}">
        <p14:creationId xmlns:p14="http://schemas.microsoft.com/office/powerpoint/2010/main" val="3561814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187" y="300389"/>
            <a:ext cx="10515600" cy="1325563"/>
          </a:xfrm>
        </p:spPr>
        <p:txBody>
          <a:bodyPr/>
          <a:lstStyle/>
          <a:p>
            <a:r>
              <a:rPr lang="en-US" b="1" dirty="0"/>
              <a:t>Membership 2020-21 </a:t>
            </a:r>
            <a:r>
              <a:rPr lang="en-US" sz="3200" b="1" dirty="0"/>
              <a:t>(9 members)</a:t>
            </a:r>
          </a:p>
        </p:txBody>
      </p:sp>
      <p:sp>
        <p:nvSpPr>
          <p:cNvPr id="5" name="Content Placeholder 4">
            <a:extLst>
              <a:ext uri="{FF2B5EF4-FFF2-40B4-BE49-F238E27FC236}">
                <a16:creationId xmlns:a16="http://schemas.microsoft.com/office/drawing/2014/main" id="{EA08734F-4355-0C43-86C5-10ACCC15DA35}"/>
              </a:ext>
            </a:extLst>
          </p:cNvPr>
          <p:cNvSpPr>
            <a:spLocks noGrp="1"/>
          </p:cNvSpPr>
          <p:nvPr>
            <p:ph idx="1"/>
          </p:nvPr>
        </p:nvSpPr>
        <p:spPr>
          <a:xfrm>
            <a:off x="749187" y="1338943"/>
            <a:ext cx="11268642" cy="5218668"/>
          </a:xfrm>
        </p:spPr>
        <p:txBody>
          <a:bodyPr>
            <a:normAutofit fontScale="62500" lnSpcReduction="20000"/>
          </a:bodyPr>
          <a:lstStyle/>
          <a:p>
            <a:r>
              <a:rPr lang="en-US" b="1" dirty="0"/>
              <a:t>AMMON COLLEGE OF LIBERAL ARTS AND SOCIAL SCIENCES</a:t>
            </a:r>
            <a:endParaRPr lang="en-US" dirty="0"/>
          </a:p>
          <a:p>
            <a:r>
              <a:rPr lang="en-US" dirty="0"/>
              <a:t>FINE ARTS: Brian Flinn (Art) 22 (0) Co-Chair</a:t>
            </a:r>
          </a:p>
          <a:p>
            <a:r>
              <a:rPr lang="en-US" dirty="0"/>
              <a:t>HUMANITIES: Eric Leonidas (English) 21 (1)</a:t>
            </a:r>
          </a:p>
          <a:p>
            <a:r>
              <a:rPr lang="en-US" dirty="0"/>
              <a:t>SOCIAL AND BEHAVIORAL SCIENCES: Paramita Dhar (Economics) 22 (0)</a:t>
            </a:r>
          </a:p>
          <a:p>
            <a:r>
              <a:rPr lang="en-US" b="1" dirty="0"/>
              <a:t>SCHOOL OF BUSINESS</a:t>
            </a:r>
            <a:endParaRPr lang="en-US" dirty="0"/>
          </a:p>
          <a:p>
            <a:r>
              <a:rPr lang="en-US" dirty="0"/>
              <a:t>Gregory Berry (Management &amp; Organization) 21 (0)</a:t>
            </a:r>
          </a:p>
          <a:p>
            <a:r>
              <a:rPr lang="en-US" b="1" dirty="0"/>
              <a:t>SCHOOL OF EDUCATION AND PROFESSIONAL STUDIES</a:t>
            </a:r>
            <a:endParaRPr lang="en-US" dirty="0"/>
          </a:p>
          <a:p>
            <a:r>
              <a:rPr lang="en-US" dirty="0"/>
              <a:t>Sally Drew (Special Education &amp; Interventions) 22 (0)</a:t>
            </a:r>
          </a:p>
          <a:p>
            <a:r>
              <a:rPr lang="en-US" b="1" dirty="0"/>
              <a:t>SCHOOL OF ENGINEERING, SCIENCE, AND TECHNOLOGY</a:t>
            </a:r>
            <a:endParaRPr lang="en-US" dirty="0"/>
          </a:p>
          <a:p>
            <a:r>
              <a:rPr lang="en-US" dirty="0"/>
              <a:t>ENGINEERING AND TECHNOLOGY: Paul Resetarits (Manufacturing &amp; Construction Management) 21 (1) Co-Chair</a:t>
            </a:r>
          </a:p>
          <a:p>
            <a:r>
              <a:rPr lang="en-US" dirty="0"/>
              <a:t>NATURAL, MATHEMATICAL AND COMPUTER SCIENCES: Mark Jackson (Biology) 21 (1)</a:t>
            </a:r>
          </a:p>
          <a:p>
            <a:r>
              <a:rPr lang="en-US" b="1" dirty="0"/>
              <a:t>AT LARGE</a:t>
            </a:r>
            <a:endParaRPr lang="en-US" dirty="0"/>
          </a:p>
          <a:p>
            <a:r>
              <a:rPr lang="en-US" dirty="0"/>
              <a:t>Maria Mitchell (Mathematical Sciences) 22 (0)</a:t>
            </a:r>
          </a:p>
          <a:p>
            <a:r>
              <a:rPr lang="en-US" b="1" dirty="0"/>
              <a:t>LIBRARIANS, COUNSELORS AND COACHES</a:t>
            </a:r>
            <a:endParaRPr lang="en-US" dirty="0"/>
          </a:p>
          <a:p>
            <a:r>
              <a:rPr lang="en-US" dirty="0"/>
              <a:t>Susan Slaga-Metivier 22 (0)</a:t>
            </a:r>
          </a:p>
        </p:txBody>
      </p:sp>
    </p:spTree>
    <p:extLst>
      <p:ext uri="{BB962C8B-B14F-4D97-AF65-F5344CB8AC3E}">
        <p14:creationId xmlns:p14="http://schemas.microsoft.com/office/powerpoint/2010/main" val="2338991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363636"/>
                </a:solidFill>
                <a:latin typeface="Arial" panose="020B0604020202020204" pitchFamily="34" charset="0"/>
              </a:rPr>
              <a:t>Mission</a:t>
            </a:r>
            <a:endParaRPr lang="en-US" b="1" dirty="0"/>
          </a:p>
        </p:txBody>
      </p:sp>
      <p:sp>
        <p:nvSpPr>
          <p:cNvPr id="3" name="Content Placeholder 2"/>
          <p:cNvSpPr>
            <a:spLocks noGrp="1"/>
          </p:cNvSpPr>
          <p:nvPr>
            <p:ph idx="1"/>
          </p:nvPr>
        </p:nvSpPr>
        <p:spPr/>
        <p:txBody>
          <a:bodyPr/>
          <a:lstStyle/>
          <a:p>
            <a:r>
              <a:rPr lang="en-US" dirty="0">
                <a:solidFill>
                  <a:srgbClr val="363636"/>
                </a:solidFill>
                <a:latin typeface="Arial" panose="020B0604020202020204" pitchFamily="34" charset="0"/>
              </a:rPr>
              <a:t>The Committee receives all sabbatical requests and proposals as submitted to the University President by the various departments and areas, and makes recommendations to the President on the basis of merit and in conformity with the current BOT/CSU/AAUP contract.</a:t>
            </a:r>
          </a:p>
          <a:p>
            <a:endParaRPr lang="en-US" dirty="0"/>
          </a:p>
        </p:txBody>
      </p:sp>
    </p:spTree>
    <p:extLst>
      <p:ext uri="{BB962C8B-B14F-4D97-AF65-F5344CB8AC3E}">
        <p14:creationId xmlns:p14="http://schemas.microsoft.com/office/powerpoint/2010/main" val="66318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13.7 Sabbatic Leave </a:t>
            </a:r>
          </a:p>
        </p:txBody>
      </p:sp>
      <p:sp>
        <p:nvSpPr>
          <p:cNvPr id="3" name="Content Placeholder 2"/>
          <p:cNvSpPr>
            <a:spLocks noGrp="1"/>
          </p:cNvSpPr>
          <p:nvPr>
            <p:ph idx="1"/>
          </p:nvPr>
        </p:nvSpPr>
        <p:spPr/>
        <p:txBody>
          <a:bodyPr/>
          <a:lstStyle/>
          <a:p>
            <a:r>
              <a:rPr lang="en-US" dirty="0"/>
              <a:t> is educational leave. </a:t>
            </a:r>
          </a:p>
          <a:p>
            <a:r>
              <a:rPr lang="en-US" dirty="0"/>
              <a:t>is granted for the benefit of Connecticut State University. </a:t>
            </a:r>
          </a:p>
          <a:p>
            <a:r>
              <a:rPr lang="en-US" dirty="0"/>
              <a:t>is granted for purposes of </a:t>
            </a:r>
            <a:r>
              <a:rPr lang="en-US" b="1" dirty="0"/>
              <a:t>scholarly and creative </a:t>
            </a:r>
            <a:r>
              <a:rPr lang="en-US" dirty="0"/>
              <a:t>endeavors that </a:t>
            </a:r>
            <a:r>
              <a:rPr lang="en-US" b="1" dirty="0"/>
              <a:t>strengthen</a:t>
            </a:r>
            <a:r>
              <a:rPr lang="en-US" dirty="0"/>
              <a:t> the professional competence or </a:t>
            </a:r>
            <a:r>
              <a:rPr lang="en-US" b="1" dirty="0"/>
              <a:t>enrich</a:t>
            </a:r>
            <a:r>
              <a:rPr lang="en-US" dirty="0"/>
              <a:t> the teaching of members. </a:t>
            </a:r>
          </a:p>
          <a:p>
            <a:r>
              <a:rPr lang="en-US" dirty="0"/>
              <a:t>All proposals for such leave must merit approval on the basis of these standards.</a:t>
            </a:r>
          </a:p>
        </p:txBody>
      </p:sp>
    </p:spTree>
    <p:extLst>
      <p:ext uri="{BB962C8B-B14F-4D97-AF65-F5344CB8AC3E}">
        <p14:creationId xmlns:p14="http://schemas.microsoft.com/office/powerpoint/2010/main" val="3034658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783FC-ECE6-F846-A730-6CAAC0AC5532}"/>
              </a:ext>
            </a:extLst>
          </p:cNvPr>
          <p:cNvSpPr>
            <a:spLocks noGrp="1"/>
          </p:cNvSpPr>
          <p:nvPr>
            <p:ph type="title"/>
          </p:nvPr>
        </p:nvSpPr>
        <p:spPr/>
        <p:txBody>
          <a:bodyPr/>
          <a:lstStyle/>
          <a:p>
            <a:r>
              <a:rPr lang="en-US" b="1" dirty="0"/>
              <a:t>The Process</a:t>
            </a:r>
          </a:p>
        </p:txBody>
      </p:sp>
      <p:sp>
        <p:nvSpPr>
          <p:cNvPr id="3" name="Content Placeholder 2">
            <a:extLst>
              <a:ext uri="{FF2B5EF4-FFF2-40B4-BE49-F238E27FC236}">
                <a16:creationId xmlns:a16="http://schemas.microsoft.com/office/drawing/2014/main" id="{73D995BA-943E-F045-8899-A7854110F718}"/>
              </a:ext>
            </a:extLst>
          </p:cNvPr>
          <p:cNvSpPr>
            <a:spLocks noGrp="1"/>
          </p:cNvSpPr>
          <p:nvPr>
            <p:ph idx="1"/>
          </p:nvPr>
        </p:nvSpPr>
        <p:spPr/>
        <p:txBody>
          <a:bodyPr>
            <a:normAutofit fontScale="92500" lnSpcReduction="10000"/>
          </a:bodyPr>
          <a:lstStyle/>
          <a:p>
            <a:r>
              <a:rPr lang="en-US" dirty="0"/>
              <a:t>Sabbatical Leave application is a competitive process (NIH, NSF)</a:t>
            </a:r>
          </a:p>
          <a:p>
            <a:r>
              <a:rPr lang="en-US" dirty="0"/>
              <a:t>It is an outcomes based process</a:t>
            </a:r>
          </a:p>
          <a:p>
            <a:r>
              <a:rPr lang="en-US" b="1" i="1" dirty="0">
                <a:hlinkClick r:id="rId2"/>
              </a:rPr>
              <a:t>Sabbatical Leave Guidelines, approved by the Faculty Senate April 30, 2012</a:t>
            </a:r>
            <a:endParaRPr lang="en-US" b="1" i="1" dirty="0"/>
          </a:p>
          <a:p>
            <a:r>
              <a:rPr lang="en-US" dirty="0">
                <a:hlinkClick r:id="rId3"/>
              </a:rPr>
              <a:t>https://web.ccsu.edu/facultysenate/scccsuf_slc.asp</a:t>
            </a:r>
            <a:endParaRPr lang="en-US" dirty="0"/>
          </a:p>
          <a:p>
            <a:endParaRPr lang="en-US" dirty="0"/>
          </a:p>
          <a:p>
            <a:r>
              <a:rPr lang="en-US" dirty="0"/>
              <a:t>By AAUP Contract there are only 75 sabbatical leaves spread across the four CSU campuses</a:t>
            </a:r>
          </a:p>
          <a:p>
            <a:r>
              <a:rPr lang="en-US" dirty="0"/>
              <a:t>CCSU was awarded 24 of the 75 for AY 2021-2022</a:t>
            </a:r>
          </a:p>
          <a:p>
            <a:r>
              <a:rPr lang="en-US" dirty="0"/>
              <a:t>There were 30 applications for AY 2021-2022</a:t>
            </a:r>
          </a:p>
          <a:p>
            <a:endParaRPr lang="en-US" dirty="0"/>
          </a:p>
        </p:txBody>
      </p:sp>
    </p:spTree>
    <p:extLst>
      <p:ext uri="{BB962C8B-B14F-4D97-AF65-F5344CB8AC3E}">
        <p14:creationId xmlns:p14="http://schemas.microsoft.com/office/powerpoint/2010/main" val="2806631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Sabbatical Leave Committee Criteria</a:t>
            </a:r>
          </a:p>
        </p:txBody>
      </p:sp>
      <p:sp>
        <p:nvSpPr>
          <p:cNvPr id="3" name="Content Placeholder 2"/>
          <p:cNvSpPr>
            <a:spLocks noGrp="1"/>
          </p:cNvSpPr>
          <p:nvPr>
            <p:ph idx="1"/>
          </p:nvPr>
        </p:nvSpPr>
        <p:spPr/>
        <p:txBody>
          <a:bodyPr/>
          <a:lstStyle/>
          <a:p>
            <a:r>
              <a:rPr lang="en-US" dirty="0"/>
              <a:t>Purpose and </a:t>
            </a:r>
            <a:r>
              <a:rPr lang="en-US" b="1" dirty="0"/>
              <a:t>objectives</a:t>
            </a:r>
            <a:r>
              <a:rPr lang="en-US" dirty="0"/>
              <a:t> of the project proposed during our sabbatical leave.</a:t>
            </a:r>
          </a:p>
          <a:p>
            <a:r>
              <a:rPr lang="en-US" dirty="0"/>
              <a:t>Preparation: </a:t>
            </a:r>
            <a:r>
              <a:rPr lang="en-US" b="1" dirty="0"/>
              <a:t>existing knowledge </a:t>
            </a:r>
            <a:r>
              <a:rPr lang="en-US" dirty="0"/>
              <a:t>and/or work to date.</a:t>
            </a:r>
          </a:p>
          <a:p>
            <a:r>
              <a:rPr lang="en-US" dirty="0"/>
              <a:t>Proposed </a:t>
            </a:r>
            <a:r>
              <a:rPr lang="en-US" b="1" dirty="0"/>
              <a:t>activities</a:t>
            </a:r>
            <a:r>
              <a:rPr lang="en-US" dirty="0"/>
              <a:t> and </a:t>
            </a:r>
            <a:r>
              <a:rPr lang="en-US" b="1" dirty="0"/>
              <a:t>methodology</a:t>
            </a:r>
            <a:r>
              <a:rPr lang="en-US" dirty="0"/>
              <a:t>.</a:t>
            </a:r>
          </a:p>
          <a:p>
            <a:r>
              <a:rPr lang="en-US" dirty="0"/>
              <a:t>Potential </a:t>
            </a:r>
            <a:r>
              <a:rPr lang="en-US" b="1" dirty="0"/>
              <a:t>value to the university</a:t>
            </a:r>
            <a:r>
              <a:rPr lang="en-US" dirty="0"/>
              <a:t>, to your discipline, to your students.</a:t>
            </a:r>
          </a:p>
          <a:p>
            <a:r>
              <a:rPr lang="en-US" dirty="0"/>
              <a:t>Expected </a:t>
            </a:r>
            <a:r>
              <a:rPr lang="en-US" b="1" dirty="0"/>
              <a:t>outcomes</a:t>
            </a:r>
            <a:r>
              <a:rPr lang="en-US" dirty="0"/>
              <a:t>.</a:t>
            </a:r>
          </a:p>
          <a:p>
            <a:r>
              <a:rPr lang="en-US" dirty="0"/>
              <a:t>Outcome of your past sabbatical leave. (if within the past 10 years)</a:t>
            </a:r>
          </a:p>
          <a:p>
            <a:pPr marL="0" indent="0">
              <a:buNone/>
            </a:pPr>
            <a:endParaRPr lang="en-US" dirty="0"/>
          </a:p>
        </p:txBody>
      </p:sp>
    </p:spTree>
    <p:extLst>
      <p:ext uri="{BB962C8B-B14F-4D97-AF65-F5344CB8AC3E}">
        <p14:creationId xmlns:p14="http://schemas.microsoft.com/office/powerpoint/2010/main" val="3964981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DC8EA-3995-E642-9777-63AF285B4EE2}"/>
              </a:ext>
            </a:extLst>
          </p:cNvPr>
          <p:cNvSpPr>
            <a:spLocks noGrp="1"/>
          </p:cNvSpPr>
          <p:nvPr>
            <p:ph type="title"/>
          </p:nvPr>
        </p:nvSpPr>
        <p:spPr/>
        <p:txBody>
          <a:bodyPr/>
          <a:lstStyle/>
          <a:p>
            <a:r>
              <a:rPr lang="en-US" dirty="0"/>
              <a:t>Resources for Feedback</a:t>
            </a:r>
          </a:p>
        </p:txBody>
      </p:sp>
      <p:sp>
        <p:nvSpPr>
          <p:cNvPr id="3" name="Content Placeholder 2">
            <a:extLst>
              <a:ext uri="{FF2B5EF4-FFF2-40B4-BE49-F238E27FC236}">
                <a16:creationId xmlns:a16="http://schemas.microsoft.com/office/drawing/2014/main" id="{599C9957-9A2E-B843-B48B-35131F17F506}"/>
              </a:ext>
            </a:extLst>
          </p:cNvPr>
          <p:cNvSpPr>
            <a:spLocks noGrp="1"/>
          </p:cNvSpPr>
          <p:nvPr>
            <p:ph idx="1"/>
          </p:nvPr>
        </p:nvSpPr>
        <p:spPr/>
        <p:txBody>
          <a:bodyPr/>
          <a:lstStyle/>
          <a:p>
            <a:r>
              <a:rPr lang="en-US" dirty="0"/>
              <a:t>Serve on the Sabbatical Leave Committee</a:t>
            </a:r>
          </a:p>
          <a:p>
            <a:r>
              <a:rPr lang="en-US" dirty="0"/>
              <a:t>Attend the Sabbatical Leave Workshop April 27, 2021 11:00am -12:30pm on WebEx</a:t>
            </a:r>
          </a:p>
          <a:p>
            <a:r>
              <a:rPr lang="en-US" dirty="0"/>
              <a:t>Have your DEC or Department Sabbatical Leave Committee review your application prior to submission</a:t>
            </a:r>
          </a:p>
          <a:p>
            <a:r>
              <a:rPr lang="en-US" dirty="0"/>
              <a:t>Speak with other successful candidates</a:t>
            </a:r>
          </a:p>
          <a:p>
            <a:r>
              <a:rPr lang="en-US" dirty="0"/>
              <a:t>Speak with former committee members</a:t>
            </a:r>
          </a:p>
        </p:txBody>
      </p:sp>
    </p:spTree>
    <p:extLst>
      <p:ext uri="{BB962C8B-B14F-4D97-AF65-F5344CB8AC3E}">
        <p14:creationId xmlns:p14="http://schemas.microsoft.com/office/powerpoint/2010/main" val="2698774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Statistics</a:t>
            </a:r>
          </a:p>
        </p:txBody>
      </p:sp>
      <p:sp>
        <p:nvSpPr>
          <p:cNvPr id="3" name="Content Placeholder 2"/>
          <p:cNvSpPr>
            <a:spLocks noGrp="1"/>
          </p:cNvSpPr>
          <p:nvPr>
            <p:ph idx="1"/>
          </p:nvPr>
        </p:nvSpPr>
        <p:spPr/>
        <p:txBody>
          <a:bodyPr/>
          <a:lstStyle/>
          <a:p>
            <a:r>
              <a:rPr lang="en-US" dirty="0"/>
              <a:t>There were 30 applications</a:t>
            </a:r>
          </a:p>
          <a:p>
            <a:r>
              <a:rPr lang="en-US" dirty="0"/>
              <a:t>There were 24 sabbatical leaves available</a:t>
            </a:r>
          </a:p>
          <a:p>
            <a:r>
              <a:rPr lang="en-US" dirty="0"/>
              <a:t>All 24 were awarded with the following breakdown;</a:t>
            </a:r>
          </a:p>
          <a:p>
            <a:pPr lvl="1"/>
            <a:r>
              <a:rPr lang="en-US" dirty="0"/>
              <a:t>11 to College of Liberal Arts and Social Sciences</a:t>
            </a:r>
          </a:p>
          <a:p>
            <a:pPr lvl="1"/>
            <a:r>
              <a:rPr lang="en-US" dirty="0"/>
              <a:t>3 to School of Business</a:t>
            </a:r>
          </a:p>
          <a:p>
            <a:pPr lvl="1"/>
            <a:r>
              <a:rPr lang="en-US" dirty="0"/>
              <a:t>9 to School of Engineering, Science and Technology</a:t>
            </a:r>
          </a:p>
          <a:p>
            <a:pPr lvl="1"/>
            <a:r>
              <a:rPr lang="en-US" dirty="0"/>
              <a:t>1 to School of Education and Professional Studies</a:t>
            </a:r>
          </a:p>
          <a:p>
            <a:pPr lvl="1"/>
            <a:r>
              <a:rPr lang="en-US" dirty="0"/>
              <a:t>0 to Library</a:t>
            </a:r>
          </a:p>
          <a:p>
            <a:endParaRPr lang="en-US" dirty="0"/>
          </a:p>
          <a:p>
            <a:endParaRPr lang="en-US" dirty="0"/>
          </a:p>
        </p:txBody>
      </p:sp>
    </p:spTree>
    <p:extLst>
      <p:ext uri="{BB962C8B-B14F-4D97-AF65-F5344CB8AC3E}">
        <p14:creationId xmlns:p14="http://schemas.microsoft.com/office/powerpoint/2010/main" val="4259885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Recipients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8461165"/>
              </p:ext>
            </p:extLst>
          </p:nvPr>
        </p:nvGraphicFramePr>
        <p:xfrm>
          <a:off x="3908453" y="365125"/>
          <a:ext cx="2505837" cy="6200258"/>
        </p:xfrm>
        <a:graphic>
          <a:graphicData uri="http://schemas.openxmlformats.org/drawingml/2006/table">
            <a:tbl>
              <a:tblPr>
                <a:tableStyleId>{5C22544A-7EE6-4342-B048-85BDC9FD1C3A}</a:tableStyleId>
              </a:tblPr>
              <a:tblGrid>
                <a:gridCol w="385953">
                  <a:extLst>
                    <a:ext uri="{9D8B030D-6E8A-4147-A177-3AD203B41FA5}">
                      <a16:colId xmlns:a16="http://schemas.microsoft.com/office/drawing/2014/main" val="20000"/>
                    </a:ext>
                  </a:extLst>
                </a:gridCol>
                <a:gridCol w="1041400">
                  <a:extLst>
                    <a:ext uri="{9D8B030D-6E8A-4147-A177-3AD203B41FA5}">
                      <a16:colId xmlns:a16="http://schemas.microsoft.com/office/drawing/2014/main" val="20001"/>
                    </a:ext>
                  </a:extLst>
                </a:gridCol>
                <a:gridCol w="1078484">
                  <a:extLst>
                    <a:ext uri="{9D8B030D-6E8A-4147-A177-3AD203B41FA5}">
                      <a16:colId xmlns:a16="http://schemas.microsoft.com/office/drawing/2014/main" val="20002"/>
                    </a:ext>
                  </a:extLst>
                </a:gridCol>
              </a:tblGrid>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Helen</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Abadiano</a:t>
                      </a:r>
                    </a:p>
                  </a:txBody>
                  <a:tcPr marL="9525" marR="9525" marT="9525" marB="0" anchor="b"/>
                </a:tc>
                <a:extLst>
                  <a:ext uri="{0D108BD9-81ED-4DB2-BD59-A6C34878D82A}">
                    <a16:rowId xmlns:a16="http://schemas.microsoft.com/office/drawing/2014/main" val="10000"/>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Stephen</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Adair</a:t>
                      </a:r>
                    </a:p>
                  </a:txBody>
                  <a:tcPr marL="9525" marR="9525" marT="9525" marB="0" anchor="b"/>
                </a:tc>
                <a:extLst>
                  <a:ext uri="{0D108BD9-81ED-4DB2-BD59-A6C34878D82A}">
                    <a16:rowId xmlns:a16="http://schemas.microsoft.com/office/drawing/2014/main" val="10001"/>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Marian</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Anton</a:t>
                      </a:r>
                    </a:p>
                  </a:txBody>
                  <a:tcPr marL="9525" marR="9525" marT="9525" marB="0" anchor="b"/>
                </a:tc>
                <a:extLst>
                  <a:ext uri="{0D108BD9-81ED-4DB2-BD59-A6C34878D82A}">
                    <a16:rowId xmlns:a16="http://schemas.microsoft.com/office/drawing/2014/main" val="10002"/>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David</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Blitz</a:t>
                      </a:r>
                    </a:p>
                  </a:txBody>
                  <a:tcPr marL="9525" marR="9525" marT="9525" marB="0" anchor="b"/>
                </a:tc>
                <a:extLst>
                  <a:ext uri="{0D108BD9-81ED-4DB2-BD59-A6C34878D82A}">
                    <a16:rowId xmlns:a16="http://schemas.microsoft.com/office/drawing/2014/main" val="10003"/>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Daniel</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Broyld</a:t>
                      </a:r>
                    </a:p>
                  </a:txBody>
                  <a:tcPr marL="9525" marR="9525" marT="9525" marB="0" anchor="b"/>
                </a:tc>
                <a:extLst>
                  <a:ext uri="{0D108BD9-81ED-4DB2-BD59-A6C34878D82A}">
                    <a16:rowId xmlns:a16="http://schemas.microsoft.com/office/drawing/2014/main" val="10004"/>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Sourav</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Chakraborty</a:t>
                      </a:r>
                    </a:p>
                  </a:txBody>
                  <a:tcPr marL="9525" marR="9525" marT="9525" marB="0" anchor="b"/>
                </a:tc>
                <a:extLst>
                  <a:ext uri="{0D108BD9-81ED-4DB2-BD59-A6C34878D82A}">
                    <a16:rowId xmlns:a16="http://schemas.microsoft.com/office/drawing/2014/main" val="10005"/>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Sixia</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Chen</a:t>
                      </a:r>
                    </a:p>
                  </a:txBody>
                  <a:tcPr marL="9525" marR="9525" marT="9525" marB="0" anchor="b"/>
                </a:tc>
                <a:extLst>
                  <a:ext uri="{0D108BD9-81ED-4DB2-BD59-A6C34878D82A}">
                    <a16:rowId xmlns:a16="http://schemas.microsoft.com/office/drawing/2014/main" val="10006"/>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Diana</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Cohen</a:t>
                      </a:r>
                    </a:p>
                  </a:txBody>
                  <a:tcPr marL="9525" marR="9525" marT="9525" marB="0" anchor="b"/>
                </a:tc>
                <a:extLst>
                  <a:ext uri="{0D108BD9-81ED-4DB2-BD59-A6C34878D82A}">
                    <a16:rowId xmlns:a16="http://schemas.microsoft.com/office/drawing/2014/main" val="10007"/>
                  </a:ext>
                </a:extLst>
              </a:tr>
              <a:tr h="257807">
                <a:tc>
                  <a:txBody>
                    <a:bodyPr/>
                    <a:lstStyle/>
                    <a:p>
                      <a:pPr algn="l" fontAlgn="b"/>
                      <a:r>
                        <a:rPr lang="en-US" sz="1600" b="0" i="0" u="none" strike="noStrike" dirty="0">
                          <a:solidFill>
                            <a:srgbClr val="000000"/>
                          </a:solidFill>
                          <a:effectLst/>
                          <a:latin typeface="Calibri" panose="020F0502020204030204" pitchFamily="34" charset="0"/>
                        </a:rPr>
                        <a:t>J.D.</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Cheryl S.</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Crespi</a:t>
                      </a:r>
                    </a:p>
                  </a:txBody>
                  <a:tcPr marL="9525" marR="9525" marT="9525" marB="0" anchor="b"/>
                </a:tc>
                <a:extLst>
                  <a:ext uri="{0D108BD9-81ED-4DB2-BD59-A6C34878D82A}">
                    <a16:rowId xmlns:a16="http://schemas.microsoft.com/office/drawing/2014/main" val="10008"/>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Darius</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Dziuda</a:t>
                      </a:r>
                    </a:p>
                  </a:txBody>
                  <a:tcPr marL="9525" marR="9525" marT="9525" marB="0" anchor="b"/>
                </a:tc>
                <a:extLst>
                  <a:ext uri="{0D108BD9-81ED-4DB2-BD59-A6C34878D82A}">
                    <a16:rowId xmlns:a16="http://schemas.microsoft.com/office/drawing/2014/main" val="10009"/>
                  </a:ext>
                </a:extLst>
              </a:tr>
              <a:tr h="257807">
                <a:tc>
                  <a:txBody>
                    <a:bodyPr/>
                    <a:lstStyle/>
                    <a:p>
                      <a:pPr algn="l" fontAlgn="b"/>
                      <a:r>
                        <a:rPr lang="en-US" sz="1600" b="0" i="0" u="none" strike="noStrike" dirty="0">
                          <a:solidFill>
                            <a:srgbClr val="000000"/>
                          </a:solidFill>
                          <a:effectLst/>
                          <a:latin typeface="Calibri" panose="020F0502020204030204" pitchFamily="34" charset="0"/>
                        </a:rPr>
                        <a:t>Mr.</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Theodore</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Efremoff</a:t>
                      </a:r>
                    </a:p>
                  </a:txBody>
                  <a:tcPr marL="9525" marR="9525" marT="9525" marB="0" anchor="b"/>
                </a:tc>
                <a:extLst>
                  <a:ext uri="{0D108BD9-81ED-4DB2-BD59-A6C34878D82A}">
                    <a16:rowId xmlns:a16="http://schemas.microsoft.com/office/drawing/2014/main" val="10010"/>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Bob</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Emiliani</a:t>
                      </a:r>
                    </a:p>
                  </a:txBody>
                  <a:tcPr marL="9525" marR="9525" marT="9525" marB="0" anchor="b"/>
                </a:tc>
                <a:extLst>
                  <a:ext uri="{0D108BD9-81ED-4DB2-BD59-A6C34878D82A}">
                    <a16:rowId xmlns:a16="http://schemas.microsoft.com/office/drawing/2014/main" val="10011"/>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Timothy</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Garceau</a:t>
                      </a:r>
                    </a:p>
                  </a:txBody>
                  <a:tcPr marL="9525" marR="9525" marT="9525" marB="0" anchor="b"/>
                </a:tc>
                <a:extLst>
                  <a:ext uri="{0D108BD9-81ED-4DB2-BD59-A6C34878D82A}">
                    <a16:rowId xmlns:a16="http://schemas.microsoft.com/office/drawing/2014/main" val="10012"/>
                  </a:ext>
                </a:extLst>
              </a:tr>
              <a:tr h="257807">
                <a:tc>
                  <a:txBody>
                    <a:bodyPr/>
                    <a:lstStyle/>
                    <a:p>
                      <a:pPr algn="l" fontAlgn="b"/>
                      <a:r>
                        <a:rPr lang="en-US" sz="1600" b="0" i="0" u="none" strike="noStrike" dirty="0">
                          <a:solidFill>
                            <a:srgbClr val="000000"/>
                          </a:solidFill>
                          <a:effectLst/>
                          <a:latin typeface="Calibri" panose="020F0502020204030204" pitchFamily="34" charset="0"/>
                        </a:rPr>
                        <a:t>Mr.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Vicente</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Garcia</a:t>
                      </a:r>
                    </a:p>
                  </a:txBody>
                  <a:tcPr marL="9525" marR="9525" marT="9525" marB="0" anchor="b"/>
                </a:tc>
                <a:extLst>
                  <a:ext uri="{0D108BD9-81ED-4DB2-BD59-A6C34878D82A}">
                    <a16:rowId xmlns:a16="http://schemas.microsoft.com/office/drawing/2014/main" val="10013"/>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Ivan</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Gotchev</a:t>
                      </a:r>
                    </a:p>
                  </a:txBody>
                  <a:tcPr marL="9525" marR="9525" marT="9525" marB="0" anchor="b"/>
                </a:tc>
                <a:extLst>
                  <a:ext uri="{0D108BD9-81ED-4DB2-BD59-A6C34878D82A}">
                    <a16:rowId xmlns:a16="http://schemas.microsoft.com/office/drawing/2014/main" val="10014"/>
                  </a:ext>
                </a:extLst>
              </a:tr>
              <a:tr h="257807">
                <a:tc>
                  <a:txBody>
                    <a:bodyPr/>
                    <a:lstStyle/>
                    <a:p>
                      <a:pPr algn="l" fontAlgn="b"/>
                      <a:r>
                        <a:rPr lang="en-US" sz="1600" b="0" i="0" u="none" strike="noStrike" dirty="0">
                          <a:solidFill>
                            <a:srgbClr val="000000"/>
                          </a:solidFill>
                          <a:effectLst/>
                          <a:latin typeface="Calibri" panose="020F0502020204030204" pitchFamily="34" charset="0"/>
                        </a:rPr>
                        <a:t>Dr.</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Drew L.</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Harris</a:t>
                      </a:r>
                    </a:p>
                  </a:txBody>
                  <a:tcPr marL="9525" marR="9525" marT="9525" marB="0" anchor="b"/>
                </a:tc>
                <a:extLst>
                  <a:ext uri="{0D108BD9-81ED-4DB2-BD59-A6C34878D82A}">
                    <a16:rowId xmlns:a16="http://schemas.microsoft.com/office/drawing/2014/main" val="10015"/>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Michelle M.</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Kusaila</a:t>
                      </a:r>
                    </a:p>
                  </a:txBody>
                  <a:tcPr marL="9525" marR="9525" marT="9525" marB="0" anchor="b"/>
                </a:tc>
                <a:extLst>
                  <a:ext uri="{0D108BD9-81ED-4DB2-BD59-A6C34878D82A}">
                    <a16:rowId xmlns:a16="http://schemas.microsoft.com/office/drawing/2014/main" val="10016"/>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John</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Mitrano</a:t>
                      </a:r>
                    </a:p>
                  </a:txBody>
                  <a:tcPr marL="9525" marR="9525" marT="9525" marB="0" anchor="b"/>
                </a:tc>
                <a:extLst>
                  <a:ext uri="{0D108BD9-81ED-4DB2-BD59-A6C34878D82A}">
                    <a16:rowId xmlns:a16="http://schemas.microsoft.com/office/drawing/2014/main" val="10017"/>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Barbara</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Nicholson</a:t>
                      </a:r>
                    </a:p>
                  </a:txBody>
                  <a:tcPr marL="9525" marR="9525" marT="9525" marB="0" anchor="b"/>
                </a:tc>
                <a:extLst>
                  <a:ext uri="{0D108BD9-81ED-4DB2-BD59-A6C34878D82A}">
                    <a16:rowId xmlns:a16="http://schemas.microsoft.com/office/drawing/2014/main" val="10018"/>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Elizabeth</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Olson</a:t>
                      </a:r>
                    </a:p>
                  </a:txBody>
                  <a:tcPr marL="9525" marR="9525" marT="9525" marB="0" anchor="b"/>
                </a:tc>
                <a:extLst>
                  <a:ext uri="{0D108BD9-81ED-4DB2-BD59-A6C34878D82A}">
                    <a16:rowId xmlns:a16="http://schemas.microsoft.com/office/drawing/2014/main" val="10019"/>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Oscar</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Perdomo</a:t>
                      </a:r>
                    </a:p>
                  </a:txBody>
                  <a:tcPr marL="9525" marR="9525" marT="9525" marB="0" anchor="b"/>
                </a:tc>
                <a:extLst>
                  <a:ext uri="{0D108BD9-81ED-4DB2-BD59-A6C34878D82A}">
                    <a16:rowId xmlns:a16="http://schemas.microsoft.com/office/drawing/2014/main" val="10020"/>
                  </a:ext>
                </a:extLst>
              </a:tr>
              <a:tr h="257807">
                <a:tc>
                  <a:txBody>
                    <a:bodyPr/>
                    <a:lstStyle/>
                    <a:p>
                      <a:pPr algn="l" fontAlgn="b"/>
                      <a:r>
                        <a:rPr lang="en-US" sz="1600" b="0" i="0" u="none" strike="noStrike" dirty="0">
                          <a:solidFill>
                            <a:srgbClr val="000000"/>
                          </a:solidFill>
                          <a:effectLst/>
                          <a:latin typeface="Calibri" panose="020F0502020204030204" pitchFamily="34" charset="0"/>
                        </a:rPr>
                        <a:t>Ms.</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Linda</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Reeder</a:t>
                      </a:r>
                    </a:p>
                  </a:txBody>
                  <a:tcPr marL="9525" marR="9525" marT="9525" marB="0" anchor="b"/>
                </a:tc>
                <a:extLst>
                  <a:ext uri="{0D108BD9-81ED-4DB2-BD59-A6C34878D82A}">
                    <a16:rowId xmlns:a16="http://schemas.microsoft.com/office/drawing/2014/main" val="10021"/>
                  </a:ext>
                </a:extLst>
              </a:tr>
              <a:tr h="25780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Louise</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Williams</a:t>
                      </a:r>
                    </a:p>
                  </a:txBody>
                  <a:tcPr marL="9525" marR="9525" marT="9525" marB="0" anchor="b"/>
                </a:tc>
                <a:extLst>
                  <a:ext uri="{0D108BD9-81ED-4DB2-BD59-A6C34878D82A}">
                    <a16:rowId xmlns:a16="http://schemas.microsoft.com/office/drawing/2014/main" val="10022"/>
                  </a:ext>
                </a:extLst>
              </a:tr>
              <a:tr h="270697">
                <a:tc>
                  <a:txBody>
                    <a:bodyPr/>
                    <a:lstStyle/>
                    <a:p>
                      <a:pPr algn="l" fontAlgn="b"/>
                      <a:r>
                        <a:rPr lang="en-US" sz="1600" b="0" i="0" u="none" strike="noStrike" dirty="0">
                          <a:solidFill>
                            <a:srgbClr val="000000"/>
                          </a:solidFill>
                          <a:effectLst/>
                          <a:latin typeface="Calibri" panose="020F0502020204030204" pitchFamily="34" charset="0"/>
                        </a:rPr>
                        <a:t>Dr. </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Leanne</a:t>
                      </a: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Zalewski</a:t>
                      </a:r>
                    </a:p>
                  </a:txBody>
                  <a:tcPr marL="9525" marR="9525" marT="9525" marB="0" anchor="b"/>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24915938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719</TotalTime>
  <Words>607</Words>
  <Application>Microsoft Macintosh PowerPoint</Application>
  <PresentationFormat>Widescreen</PresentationFormat>
  <Paragraphs>129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Sabbatical Leave Committee Report to the Faculty Senate</vt:lpstr>
      <vt:lpstr>Membership 2020-21 (9 members)</vt:lpstr>
      <vt:lpstr>Mission</vt:lpstr>
      <vt:lpstr>13.7 Sabbatic Leave </vt:lpstr>
      <vt:lpstr>The Process</vt:lpstr>
      <vt:lpstr>Sabbatical Leave Committee Criteria</vt:lpstr>
      <vt:lpstr>Resources for Feedback</vt:lpstr>
      <vt:lpstr>Statistics</vt:lpstr>
      <vt:lpstr>Recipients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Sabbatical Leave Committee</dc:title>
  <dc:creator>Resetarits, Paul (MfgConstMgt)</dc:creator>
  <cp:lastModifiedBy>Latour, Frederic (Math)</cp:lastModifiedBy>
  <cp:revision>28</cp:revision>
  <cp:lastPrinted>2014-10-09T18:34:22Z</cp:lastPrinted>
  <dcterms:created xsi:type="dcterms:W3CDTF">2014-04-14T13:50:10Z</dcterms:created>
  <dcterms:modified xsi:type="dcterms:W3CDTF">2021-03-22T15:20:49Z</dcterms:modified>
</cp:coreProperties>
</file>